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2" r:id="rId7"/>
    <p:sldId id="263" r:id="rId8"/>
    <p:sldId id="264" r:id="rId9"/>
    <p:sldId id="26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4" d="100"/>
          <a:sy n="94" d="100"/>
        </p:scale>
        <p:origin x="-6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B08FC4-D8F2-F542-808A-31C6503990CF}" type="datetimeFigureOut">
              <a:rPr lang="en-US" smtClean="0"/>
              <a:t>12/14/12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A9615A-D071-2A43-877D-99712DEFE103}" type="slidenum">
              <a:rPr lang="en-US" smtClean="0"/>
              <a:t>‹#›</a:t>
            </a:fld>
            <a:endParaRPr lang="en-US"/>
          </a:p>
        </p:txBody>
      </p:sp>
    </p:spTree>
    <p:extLst>
      <p:ext uri="{BB962C8B-B14F-4D97-AF65-F5344CB8AC3E}">
        <p14:creationId xmlns:p14="http://schemas.microsoft.com/office/powerpoint/2010/main" val="19094317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 This is an overlay of the various NASA buildings in Washington, D.C. in 1962. The presence</a:t>
            </a:r>
            <a:r>
              <a:rPr lang="en-US" baseline="0" dirty="0" smtClean="0"/>
              <a:t> of many buildings demonstrates the importance of America’s involvement in space exploration.</a:t>
            </a:r>
          </a:p>
          <a:p>
            <a:r>
              <a:rPr lang="en-US" baseline="0" dirty="0" smtClean="0"/>
              <a:t>Process: This overlay was relatively simple to perform. The roads were helpful in the alignment of the overlay on top of the Google Earth image. Of course, it’s not perfect and some buildings, roads, etc. are not accurately </a:t>
            </a:r>
            <a:r>
              <a:rPr lang="en-US" baseline="0" dirty="0" err="1" smtClean="0"/>
              <a:t>overlayed</a:t>
            </a:r>
            <a:r>
              <a:rPr lang="en-US" baseline="0" dirty="0" smtClean="0"/>
              <a:t>. Nonetheless, this a decent overlay of the two images.</a:t>
            </a:r>
            <a:endParaRPr lang="en-US" dirty="0"/>
          </a:p>
        </p:txBody>
      </p:sp>
      <p:sp>
        <p:nvSpPr>
          <p:cNvPr id="4" name="Slide Number Placeholder 3"/>
          <p:cNvSpPr>
            <a:spLocks noGrp="1"/>
          </p:cNvSpPr>
          <p:nvPr>
            <p:ph type="sldNum" sz="quarter" idx="10"/>
          </p:nvPr>
        </p:nvSpPr>
        <p:spPr/>
        <p:txBody>
          <a:bodyPr/>
          <a:lstStyle/>
          <a:p>
            <a:fld id="{E6A9615A-D071-2A43-877D-99712DEFE103}" type="slidenum">
              <a:rPr lang="en-US" smtClean="0"/>
              <a:t>2</a:t>
            </a:fld>
            <a:endParaRPr lang="en-US"/>
          </a:p>
        </p:txBody>
      </p:sp>
    </p:spTree>
    <p:extLst>
      <p:ext uri="{BB962C8B-B14F-4D97-AF65-F5344CB8AC3E}">
        <p14:creationId xmlns:p14="http://schemas.microsoft.com/office/powerpoint/2010/main" val="730368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 This overlay shows</a:t>
            </a:r>
            <a:r>
              <a:rPr lang="en-US" baseline="0" dirty="0" smtClean="0"/>
              <a:t> the location of NASA headquarters. The location has remained the same. This is most likely due to the fact that expansion of the NASA headquarters building would be nearly impossible in D.C. However, as demonstrated in the previous overlay, there are many more NASA buildings other than the headquarters located at 300 E. St. SW, Washington, D.C., showing the significance of space exploration.</a:t>
            </a:r>
          </a:p>
          <a:p>
            <a:r>
              <a:rPr lang="en-US" baseline="0" dirty="0" smtClean="0"/>
              <a:t>Process: Again, the overlay process was not too difficult. The roads were helpful for this overlay as well. I tried my best to match the roads and buildings from the two images.</a:t>
            </a:r>
            <a:endParaRPr lang="en-US" dirty="0"/>
          </a:p>
        </p:txBody>
      </p:sp>
      <p:sp>
        <p:nvSpPr>
          <p:cNvPr id="4" name="Slide Number Placeholder 3"/>
          <p:cNvSpPr>
            <a:spLocks noGrp="1"/>
          </p:cNvSpPr>
          <p:nvPr>
            <p:ph type="sldNum" sz="quarter" idx="10"/>
          </p:nvPr>
        </p:nvSpPr>
        <p:spPr/>
        <p:txBody>
          <a:bodyPr/>
          <a:lstStyle/>
          <a:p>
            <a:fld id="{E6A9615A-D071-2A43-877D-99712DEFE103}" type="slidenum">
              <a:rPr lang="en-US" smtClean="0"/>
              <a:t>3</a:t>
            </a:fld>
            <a:endParaRPr lang="en-US"/>
          </a:p>
        </p:txBody>
      </p:sp>
    </p:spTree>
    <p:extLst>
      <p:ext uri="{BB962C8B-B14F-4D97-AF65-F5344CB8AC3E}">
        <p14:creationId xmlns:p14="http://schemas.microsoft.com/office/powerpoint/2010/main" val="224192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 A timeline of events can be accessed using</a:t>
            </a:r>
            <a:r>
              <a:rPr lang="en-US" baseline="0" dirty="0" smtClean="0"/>
              <a:t> the link above. The timeline includes major space-related events from 1960-1970. The timeline starts in 1961 with the first man in space and ends in 1969 with the first man on the moon. This ten-year period seemed to be the peak of the Space Race. A key feature of the timeline is the inclusion of countries who got credit for the events, further demonstrating competition between America and the USSR during the Space Race.</a:t>
            </a:r>
          </a:p>
          <a:p>
            <a:r>
              <a:rPr lang="en-US" baseline="0" dirty="0" smtClean="0"/>
              <a:t>Process: The tool used to create the timeline is a free, online site called </a:t>
            </a:r>
            <a:r>
              <a:rPr lang="en-US" baseline="0" dirty="0" err="1" smtClean="0"/>
              <a:t>Timetoast</a:t>
            </a:r>
            <a:r>
              <a:rPr lang="en-US" baseline="0" dirty="0" smtClean="0"/>
              <a:t>. The site is incredibly helpful and easy to use! After creating an account, I could immediate create my timeline. The navigation is simple, the process is straightforward, and the outcome looks professional.</a:t>
            </a:r>
            <a:endParaRPr lang="en-US" dirty="0"/>
          </a:p>
        </p:txBody>
      </p:sp>
      <p:sp>
        <p:nvSpPr>
          <p:cNvPr id="4" name="Slide Number Placeholder 3"/>
          <p:cNvSpPr>
            <a:spLocks noGrp="1"/>
          </p:cNvSpPr>
          <p:nvPr>
            <p:ph type="sldNum" sz="quarter" idx="10"/>
          </p:nvPr>
        </p:nvSpPr>
        <p:spPr/>
        <p:txBody>
          <a:bodyPr/>
          <a:lstStyle/>
          <a:p>
            <a:fld id="{E6A9615A-D071-2A43-877D-99712DEFE103}" type="slidenum">
              <a:rPr lang="en-US" smtClean="0"/>
              <a:t>4</a:t>
            </a:fld>
            <a:endParaRPr lang="en-US"/>
          </a:p>
        </p:txBody>
      </p:sp>
    </p:spTree>
    <p:extLst>
      <p:ext uri="{BB962C8B-B14F-4D97-AF65-F5344CB8AC3E}">
        <p14:creationId xmlns:p14="http://schemas.microsoft.com/office/powerpoint/2010/main" val="3740464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 “space exploration” vs. “space race” is visible</a:t>
            </a:r>
            <a:r>
              <a:rPr lang="en-US" baseline="0" dirty="0" smtClean="0"/>
              <a:t> in this </a:t>
            </a:r>
            <a:r>
              <a:rPr lang="en-US" baseline="0" dirty="0" err="1" smtClean="0"/>
              <a:t>Ngram</a:t>
            </a:r>
            <a:r>
              <a:rPr lang="en-US" baseline="0" dirty="0" smtClean="0"/>
              <a:t>. Notice peaks of both terms in the mid-1960s. This time period is the height of the Space Race. It makes sense that a more generic term like “space exploration” has more hits than “space race.” An interesting part of the </a:t>
            </a:r>
            <a:r>
              <a:rPr lang="en-US" baseline="0" dirty="0" err="1" smtClean="0"/>
              <a:t>Ngram</a:t>
            </a:r>
            <a:r>
              <a:rPr lang="en-US" baseline="0" dirty="0" smtClean="0"/>
              <a:t> is the increase of usage of both terms in the early 2000s.</a:t>
            </a:r>
          </a:p>
          <a:p>
            <a:r>
              <a:rPr lang="en-US" baseline="0" dirty="0" smtClean="0"/>
              <a:t>Process: I really like Google </a:t>
            </a:r>
            <a:r>
              <a:rPr lang="en-US" baseline="0" dirty="0" err="1" smtClean="0"/>
              <a:t>Ngram</a:t>
            </a:r>
            <a:r>
              <a:rPr lang="en-US" baseline="0" dirty="0" smtClean="0"/>
              <a:t>, so it was difficult for me to choose just one visualization for the project. There are so many words that could be used for this assignment. However, it was easy once I decided which words to compare.</a:t>
            </a:r>
            <a:r>
              <a:rPr lang="en-US" baseline="0" dirty="0" smtClean="0"/>
              <a:t> “Space Race” (with that specific capitalization) was not as prevalent as “space race” (with that specific capitalization). For this reason, I only compared “space race” to “space exploration.”</a:t>
            </a:r>
          </a:p>
        </p:txBody>
      </p:sp>
      <p:sp>
        <p:nvSpPr>
          <p:cNvPr id="4" name="Slide Number Placeholder 3"/>
          <p:cNvSpPr>
            <a:spLocks noGrp="1"/>
          </p:cNvSpPr>
          <p:nvPr>
            <p:ph type="sldNum" sz="quarter" idx="10"/>
          </p:nvPr>
        </p:nvSpPr>
        <p:spPr/>
        <p:txBody>
          <a:bodyPr/>
          <a:lstStyle/>
          <a:p>
            <a:fld id="{E6A9615A-D071-2A43-877D-99712DEFE103}" type="slidenum">
              <a:rPr lang="en-US" smtClean="0"/>
              <a:t>5</a:t>
            </a:fld>
            <a:endParaRPr lang="en-US"/>
          </a:p>
        </p:txBody>
      </p:sp>
    </p:spTree>
    <p:extLst>
      <p:ext uri="{BB962C8B-B14F-4D97-AF65-F5344CB8AC3E}">
        <p14:creationId xmlns:p14="http://schemas.microsoft.com/office/powerpoint/2010/main" val="385023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 This </a:t>
            </a:r>
            <a:r>
              <a:rPr lang="en-US" dirty="0" err="1" smtClean="0"/>
              <a:t>Wordle</a:t>
            </a:r>
            <a:r>
              <a:rPr lang="en-US" baseline="0" dirty="0" smtClean="0"/>
              <a:t> is composed of section 9 of President Kennedy’s address to Congress on May 25, 1961. The entire section is titled and devoted to space. It’s no surprise that the word “space” is the largest and most visible word here. Some other words, such as “moon,” “nation,” and “time” raise interest. “Time” refers to the Space Race itself. The importance of America’s place in the race is clearly evident with words like “nation,” “national,” and “country.” “Moon” is obviously significant because it was in this address that President Kennedy officially began the so-called “Moon Race.” In this address he states, “</a:t>
            </a:r>
            <a:r>
              <a:rPr lang="en-US" sz="1200" kern="1200" dirty="0" smtClean="0">
                <a:solidFill>
                  <a:schemeClr val="tx1"/>
                </a:solidFill>
                <a:latin typeface="+mn-lt"/>
                <a:ea typeface="+mn-ea"/>
                <a:cs typeface="+mn-cs"/>
              </a:rPr>
              <a:t>I believe that this nation should commit itself to achieving the goal, before this decade is out, of landing a man on the moon and returning him safely to the earth.”</a:t>
            </a:r>
          </a:p>
          <a:p>
            <a:r>
              <a:rPr lang="en-US" sz="1200" kern="1200" dirty="0" smtClean="0">
                <a:solidFill>
                  <a:schemeClr val="tx1"/>
                </a:solidFill>
                <a:latin typeface="+mn-lt"/>
                <a:ea typeface="+mn-ea"/>
                <a:cs typeface="+mn-cs"/>
              </a:rPr>
              <a:t>Process: I enjoy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Wordle</a:t>
            </a:r>
            <a:r>
              <a:rPr lang="en-US" sz="1200" kern="1200" baseline="0" dirty="0" smtClean="0">
                <a:solidFill>
                  <a:schemeClr val="tx1"/>
                </a:solidFill>
                <a:latin typeface="+mn-lt"/>
                <a:ea typeface="+mn-ea"/>
                <a:cs typeface="+mn-cs"/>
              </a:rPr>
              <a:t> representations and I thought this address to Congress was a perfect fit for such a representation because of it’s significance in the Space Race. </a:t>
            </a:r>
            <a:endParaRPr lang="en-US" dirty="0"/>
          </a:p>
        </p:txBody>
      </p:sp>
      <p:sp>
        <p:nvSpPr>
          <p:cNvPr id="4" name="Slide Number Placeholder 3"/>
          <p:cNvSpPr>
            <a:spLocks noGrp="1"/>
          </p:cNvSpPr>
          <p:nvPr>
            <p:ph type="sldNum" sz="quarter" idx="10"/>
          </p:nvPr>
        </p:nvSpPr>
        <p:spPr/>
        <p:txBody>
          <a:bodyPr/>
          <a:lstStyle/>
          <a:p>
            <a:fld id="{E6A9615A-D071-2A43-877D-99712DEFE103}" type="slidenum">
              <a:rPr lang="en-US" smtClean="0"/>
              <a:t>6</a:t>
            </a:fld>
            <a:endParaRPr lang="en-US"/>
          </a:p>
        </p:txBody>
      </p:sp>
    </p:spTree>
    <p:extLst>
      <p:ext uri="{BB962C8B-B14F-4D97-AF65-F5344CB8AC3E}">
        <p14:creationId xmlns:p14="http://schemas.microsoft.com/office/powerpoint/2010/main" val="2719496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 See</a:t>
            </a:r>
            <a:r>
              <a:rPr lang="en-US" baseline="0" dirty="0" smtClean="0"/>
              <a:t> analysis above.</a:t>
            </a:r>
            <a:endParaRPr lang="en-US" dirty="0" smtClean="0"/>
          </a:p>
          <a:p>
            <a:r>
              <a:rPr lang="en-US" dirty="0" smtClean="0"/>
              <a:t>Process: In</a:t>
            </a:r>
            <a:r>
              <a:rPr lang="en-US" baseline="0" dirty="0" smtClean="0"/>
              <a:t> the context of this project, the beginning of the peak of the Space Race started with Yuri Gagarin’s orbit in space. Naturally, the American president’s response to such an event is highly significant. The most noteworthy piece of the statement, as mentioned above, is the last sentence. This stuck out to me, and that’s why I included this particular statement in this project.</a:t>
            </a:r>
            <a:endParaRPr lang="en-US" dirty="0"/>
          </a:p>
        </p:txBody>
      </p:sp>
      <p:sp>
        <p:nvSpPr>
          <p:cNvPr id="4" name="Slide Number Placeholder 3"/>
          <p:cNvSpPr>
            <a:spLocks noGrp="1"/>
          </p:cNvSpPr>
          <p:nvPr>
            <p:ph type="sldNum" sz="quarter" idx="10"/>
          </p:nvPr>
        </p:nvSpPr>
        <p:spPr/>
        <p:txBody>
          <a:bodyPr/>
          <a:lstStyle/>
          <a:p>
            <a:fld id="{E6A9615A-D071-2A43-877D-99712DEFE103}" type="slidenum">
              <a:rPr lang="en-US" smtClean="0"/>
              <a:t>7</a:t>
            </a:fld>
            <a:endParaRPr lang="en-US"/>
          </a:p>
        </p:txBody>
      </p:sp>
    </p:spTree>
    <p:extLst>
      <p:ext uri="{BB962C8B-B14F-4D97-AF65-F5344CB8AC3E}">
        <p14:creationId xmlns:p14="http://schemas.microsoft.com/office/powerpoint/2010/main" val="2967586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 Although proud of Shepard, Kennedy</a:t>
            </a:r>
            <a:r>
              <a:rPr lang="en-US" baseline="0" dirty="0" smtClean="0"/>
              <a:t> is sure to show his dedication to progress in the field of space exploration.</a:t>
            </a:r>
          </a:p>
          <a:p>
            <a:r>
              <a:rPr lang="en-US" baseline="0" dirty="0" smtClean="0"/>
              <a:t>Process: This statement also stuck out to me. I found it peculiar that Kennedy looks at this grand feat as merely a stepping stone to further progress. This speaks volumes about his persistence to “winning” the Space Race. The last sentence of the first paragraph further shows this motive because Kennedy mentions the “world’s scientific community.” </a:t>
            </a:r>
            <a:endParaRPr lang="en-US" dirty="0"/>
          </a:p>
        </p:txBody>
      </p:sp>
      <p:sp>
        <p:nvSpPr>
          <p:cNvPr id="4" name="Slide Number Placeholder 3"/>
          <p:cNvSpPr>
            <a:spLocks noGrp="1"/>
          </p:cNvSpPr>
          <p:nvPr>
            <p:ph type="sldNum" sz="quarter" idx="10"/>
          </p:nvPr>
        </p:nvSpPr>
        <p:spPr/>
        <p:txBody>
          <a:bodyPr/>
          <a:lstStyle/>
          <a:p>
            <a:fld id="{E6A9615A-D071-2A43-877D-99712DEFE103}" type="slidenum">
              <a:rPr lang="en-US" smtClean="0"/>
              <a:t>8</a:t>
            </a:fld>
            <a:endParaRPr lang="en-US"/>
          </a:p>
        </p:txBody>
      </p:sp>
    </p:spTree>
    <p:extLst>
      <p:ext uri="{BB962C8B-B14F-4D97-AF65-F5344CB8AC3E}">
        <p14:creationId xmlns:p14="http://schemas.microsoft.com/office/powerpoint/2010/main" val="2491435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all, folks!</a:t>
            </a:r>
            <a:r>
              <a:rPr lang="en-US" baseline="0" dirty="0" smtClean="0"/>
              <a:t> </a:t>
            </a:r>
            <a:r>
              <a:rPr lang="en-US" baseline="0" smtClean="0"/>
              <a:t>;)</a:t>
            </a:r>
            <a:endParaRPr lang="en-US"/>
          </a:p>
        </p:txBody>
      </p:sp>
      <p:sp>
        <p:nvSpPr>
          <p:cNvPr id="4" name="Slide Number Placeholder 3"/>
          <p:cNvSpPr>
            <a:spLocks noGrp="1"/>
          </p:cNvSpPr>
          <p:nvPr>
            <p:ph type="sldNum" sz="quarter" idx="10"/>
          </p:nvPr>
        </p:nvSpPr>
        <p:spPr/>
        <p:txBody>
          <a:bodyPr/>
          <a:lstStyle/>
          <a:p>
            <a:fld id="{E6A9615A-D071-2A43-877D-99712DEFE103}" type="slidenum">
              <a:rPr lang="en-US" smtClean="0"/>
              <a:t>9</a:t>
            </a:fld>
            <a:endParaRPr lang="en-US"/>
          </a:p>
        </p:txBody>
      </p:sp>
    </p:spTree>
    <p:extLst>
      <p:ext uri="{BB962C8B-B14F-4D97-AF65-F5344CB8AC3E}">
        <p14:creationId xmlns:p14="http://schemas.microsoft.com/office/powerpoint/2010/main" val="2776512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778F24D-EB19-4AE0-B015-2BEA6D5224F2}" type="datetimeFigureOut">
              <a:rPr lang="en-US" smtClean="0"/>
              <a:t>12/14/12</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12/14/12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12/14/12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12/14/12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12/14/12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t>12/14/12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78F24D-EB19-4AE0-B015-2BEA6D5224F2}" type="datetimeFigureOut">
              <a:rPr lang="en-US" smtClean="0"/>
              <a:t>12/14/12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778F24D-EB19-4AE0-B015-2BEA6D5224F2}" type="datetimeFigureOut">
              <a:rPr lang="en-US" smtClean="0"/>
              <a:t>12/14/12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78F24D-EB19-4AE0-B015-2BEA6D5224F2}" type="datetimeFigureOut">
              <a:rPr lang="en-US" smtClean="0"/>
              <a:t>12/14/12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F24D-EB19-4AE0-B015-2BEA6D5224F2}" type="datetimeFigureOut">
              <a:rPr lang="en-US" smtClean="0"/>
              <a:t>12/14/12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12/14/12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12/14/12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90D9BD3-E57B-4194-A545-2804EB95D970}" type="slidenum">
              <a:rPr lang="en-US" smtClean="0"/>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8F24D-EB19-4AE0-B015-2BEA6D5224F2}" type="datetimeFigureOut">
              <a:rPr lang="en-US" smtClean="0"/>
              <a:t>12/14/12</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timetoast.com/timelines/the-space-race--7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United States During The Space Race</a:t>
            </a:r>
            <a:endParaRPr lang="en-US" dirty="0"/>
          </a:p>
        </p:txBody>
      </p:sp>
      <p:sp>
        <p:nvSpPr>
          <p:cNvPr id="3" name="Subtitle 2"/>
          <p:cNvSpPr>
            <a:spLocks noGrp="1"/>
          </p:cNvSpPr>
          <p:nvPr>
            <p:ph type="subTitle" idx="1"/>
          </p:nvPr>
        </p:nvSpPr>
        <p:spPr/>
        <p:txBody>
          <a:bodyPr/>
          <a:lstStyle/>
          <a:p>
            <a:r>
              <a:rPr lang="en-US" dirty="0" smtClean="0"/>
              <a:t>Kamna Talwar</a:t>
            </a:r>
          </a:p>
          <a:p>
            <a:r>
              <a:rPr lang="en-US" dirty="0" smtClean="0"/>
              <a:t>HIST 390 Final</a:t>
            </a:r>
          </a:p>
          <a:p>
            <a:endParaRPr lang="en-US" dirty="0"/>
          </a:p>
        </p:txBody>
      </p:sp>
    </p:spTree>
    <p:extLst>
      <p:ext uri="{BB962C8B-B14F-4D97-AF65-F5344CB8AC3E}">
        <p14:creationId xmlns:p14="http://schemas.microsoft.com/office/powerpoint/2010/main" val="1828021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7236"/>
            <a:ext cx="7770813" cy="943189"/>
          </a:xfrm>
        </p:spPr>
        <p:txBody>
          <a:bodyPr/>
          <a:lstStyle/>
          <a:p>
            <a:r>
              <a:rPr lang="en-US" dirty="0" smtClean="0"/>
              <a:t>Map Overlay 1</a:t>
            </a:r>
            <a:endParaRPr lang="en-US" dirty="0"/>
          </a:p>
        </p:txBody>
      </p:sp>
      <p:pic>
        <p:nvPicPr>
          <p:cNvPr id="3" name="Picture 2" descr="1962 Overl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010425"/>
            <a:ext cx="7770813" cy="5847575"/>
          </a:xfrm>
          <a:prstGeom prst="rect">
            <a:avLst/>
          </a:prstGeom>
        </p:spPr>
      </p:pic>
    </p:spTree>
    <p:extLst>
      <p:ext uri="{BB962C8B-B14F-4D97-AF65-F5344CB8AC3E}">
        <p14:creationId xmlns:p14="http://schemas.microsoft.com/office/powerpoint/2010/main" val="103316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7236"/>
            <a:ext cx="7770813" cy="932502"/>
          </a:xfrm>
        </p:spPr>
        <p:txBody>
          <a:bodyPr/>
          <a:lstStyle/>
          <a:p>
            <a:r>
              <a:rPr lang="en-US" dirty="0" smtClean="0"/>
              <a:t>Map Overlay 2</a:t>
            </a:r>
            <a:endParaRPr lang="en-US" dirty="0"/>
          </a:p>
        </p:txBody>
      </p:sp>
      <p:pic>
        <p:nvPicPr>
          <p:cNvPr id="3" name="Picture 2" descr="NASA HQ Overl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999738"/>
            <a:ext cx="7770813" cy="5844752"/>
          </a:xfrm>
          <a:prstGeom prst="rect">
            <a:avLst/>
          </a:prstGeom>
        </p:spPr>
      </p:pic>
    </p:spTree>
    <p:extLst>
      <p:ext uri="{BB962C8B-B14F-4D97-AF65-F5344CB8AC3E}">
        <p14:creationId xmlns:p14="http://schemas.microsoft.com/office/powerpoint/2010/main" val="291025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4256"/>
            <a:ext cx="7770813" cy="831972"/>
          </a:xfrm>
        </p:spPr>
        <p:txBody>
          <a:bodyPr/>
          <a:lstStyle/>
          <a:p>
            <a:r>
              <a:rPr lang="en-US" dirty="0" smtClean="0"/>
              <a:t>Timeline of Space Race</a:t>
            </a:r>
            <a:endParaRPr lang="en-US" dirty="0"/>
          </a:p>
        </p:txBody>
      </p:sp>
      <p:sp>
        <p:nvSpPr>
          <p:cNvPr id="3" name="Text Placeholder 2"/>
          <p:cNvSpPr>
            <a:spLocks noGrp="1"/>
          </p:cNvSpPr>
          <p:nvPr>
            <p:ph type="body" idx="1"/>
          </p:nvPr>
        </p:nvSpPr>
        <p:spPr>
          <a:xfrm>
            <a:off x="685800" y="1742787"/>
            <a:ext cx="7770813" cy="3825909"/>
          </a:xfrm>
        </p:spPr>
        <p:txBody>
          <a:bodyPr/>
          <a:lstStyle/>
          <a:p>
            <a:r>
              <a:rPr lang="en-US" dirty="0" smtClean="0">
                <a:hlinkClick r:id="rId3"/>
              </a:rPr>
              <a:t>Timeline of Events</a:t>
            </a:r>
            <a:endParaRPr lang="en-US" dirty="0"/>
          </a:p>
        </p:txBody>
      </p:sp>
    </p:spTree>
    <p:extLst>
      <p:ext uri="{BB962C8B-B14F-4D97-AF65-F5344CB8AC3E}">
        <p14:creationId xmlns:p14="http://schemas.microsoft.com/office/powerpoint/2010/main" val="345734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7705"/>
            <a:ext cx="7770813" cy="1472184"/>
          </a:xfrm>
        </p:spPr>
        <p:txBody>
          <a:bodyPr/>
          <a:lstStyle/>
          <a:p>
            <a:r>
              <a:rPr lang="en-US" dirty="0" smtClean="0"/>
              <a:t>Google </a:t>
            </a:r>
            <a:r>
              <a:rPr lang="en-US" dirty="0" err="1" smtClean="0"/>
              <a:t>Ngram</a:t>
            </a:r>
            <a:r>
              <a:rPr lang="en-US" dirty="0" smtClean="0"/>
              <a:t> Visualization</a:t>
            </a:r>
            <a:endParaRPr lang="en-US" dirty="0"/>
          </a:p>
        </p:txBody>
      </p:sp>
      <p:pic>
        <p:nvPicPr>
          <p:cNvPr id="4" name="Picture 3" descr="Screen shot 2012-12-14 at 5.05.10 AM.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2098486"/>
            <a:ext cx="9144000" cy="2990335"/>
          </a:xfrm>
          <a:prstGeom prst="rect">
            <a:avLst/>
          </a:prstGeom>
        </p:spPr>
      </p:pic>
    </p:spTree>
    <p:extLst>
      <p:ext uri="{BB962C8B-B14F-4D97-AF65-F5344CB8AC3E}">
        <p14:creationId xmlns:p14="http://schemas.microsoft.com/office/powerpoint/2010/main" val="3701708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7236"/>
            <a:ext cx="7770813" cy="973032"/>
          </a:xfrm>
        </p:spPr>
        <p:txBody>
          <a:bodyPr/>
          <a:lstStyle/>
          <a:p>
            <a:r>
              <a:rPr lang="en-US" dirty="0" err="1" smtClean="0"/>
              <a:t>Wordle</a:t>
            </a:r>
            <a:endParaRPr lang="en-US" dirty="0"/>
          </a:p>
        </p:txBody>
      </p:sp>
      <p:pic>
        <p:nvPicPr>
          <p:cNvPr id="4" name="Picture 3" descr="Screen shot 2012-12-14 at 5.25.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3293"/>
            <a:ext cx="9144000" cy="5944707"/>
          </a:xfrm>
          <a:prstGeom prst="rect">
            <a:avLst/>
          </a:prstGeom>
        </p:spPr>
      </p:pic>
    </p:spTree>
    <p:extLst>
      <p:ext uri="{BB962C8B-B14F-4D97-AF65-F5344CB8AC3E}">
        <p14:creationId xmlns:p14="http://schemas.microsoft.com/office/powerpoint/2010/main" val="1584022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Textual Analysis:  Statement 1</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April 12, </a:t>
            </a:r>
            <a:r>
              <a:rPr lang="en-US" b="1" dirty="0" smtClean="0"/>
              <a:t>1961</a:t>
            </a:r>
            <a:r>
              <a:rPr lang="en-US" dirty="0" smtClean="0"/>
              <a:t>: </a:t>
            </a:r>
            <a:r>
              <a:rPr lang="en-US" b="1" dirty="0" smtClean="0"/>
              <a:t>Statement </a:t>
            </a:r>
            <a:r>
              <a:rPr lang="en-US" b="1" dirty="0"/>
              <a:t>by the President on the Orbiting of a Soviet Astronaut.</a:t>
            </a:r>
            <a:r>
              <a:rPr lang="en-US" dirty="0"/>
              <a:t> </a:t>
            </a:r>
          </a:p>
          <a:p>
            <a:r>
              <a:rPr lang="en-US" dirty="0" smtClean="0"/>
              <a:t>“THE </a:t>
            </a:r>
            <a:r>
              <a:rPr lang="en-US" dirty="0"/>
              <a:t>ACHIEVEMENT by the USSR of orbiting a man and returning him safely to ground is an outstanding technical accomplishment. We congratulate the Soviet scientists and engineers who made this feat possible. The exploration of our solar system is an ambition which we and all mankind share with the Soviet Union and this is an important step toward that goal. </a:t>
            </a:r>
            <a:r>
              <a:rPr lang="en-US" i="1" dirty="0"/>
              <a:t>Our own Mercury man-in-space program is directed toward that same end</a:t>
            </a:r>
            <a:r>
              <a:rPr lang="en-US" dirty="0" smtClean="0"/>
              <a:t>.”</a:t>
            </a:r>
          </a:p>
          <a:p>
            <a:r>
              <a:rPr lang="en-US" dirty="0" smtClean="0"/>
              <a:t>The last sentence of this statement is the most significant sentence in the context of this project because, although Kennedy is congratulating the USSR’s achievement, he is still persistent in the United States’ involvement in the Space Race.</a:t>
            </a:r>
            <a:endParaRPr lang="en-US" dirty="0"/>
          </a:p>
        </p:txBody>
      </p:sp>
    </p:spTree>
    <p:extLst>
      <p:ext uri="{BB962C8B-B14F-4D97-AF65-F5344CB8AC3E}">
        <p14:creationId xmlns:p14="http://schemas.microsoft.com/office/powerpoint/2010/main" val="2131570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Textual Analysis:  Statement 2</a:t>
            </a:r>
            <a:endParaRPr lang="en-US" dirty="0"/>
          </a:p>
        </p:txBody>
      </p:sp>
      <p:sp>
        <p:nvSpPr>
          <p:cNvPr id="3" name="Content Placeholder 2"/>
          <p:cNvSpPr>
            <a:spLocks noGrp="1"/>
          </p:cNvSpPr>
          <p:nvPr>
            <p:ph idx="1"/>
          </p:nvPr>
        </p:nvSpPr>
        <p:spPr>
          <a:xfrm>
            <a:off x="685800" y="2209799"/>
            <a:ext cx="7770813" cy="4648201"/>
          </a:xfrm>
        </p:spPr>
        <p:txBody>
          <a:bodyPr>
            <a:normAutofit fontScale="70000" lnSpcReduction="20000"/>
          </a:bodyPr>
          <a:lstStyle/>
          <a:p>
            <a:r>
              <a:rPr lang="en-US" b="1" dirty="0"/>
              <a:t>May 5, </a:t>
            </a:r>
            <a:r>
              <a:rPr lang="en-US" b="1" dirty="0" smtClean="0"/>
              <a:t>1961</a:t>
            </a:r>
            <a:r>
              <a:rPr lang="en-US" dirty="0" smtClean="0"/>
              <a:t>: </a:t>
            </a:r>
            <a:r>
              <a:rPr lang="en-US" b="1" dirty="0" smtClean="0"/>
              <a:t>Statement </a:t>
            </a:r>
            <a:r>
              <a:rPr lang="en-US" b="1" dirty="0"/>
              <a:t>by the President on the Flight of Astronaut Alan B. Shepard.</a:t>
            </a:r>
            <a:r>
              <a:rPr lang="en-US" dirty="0"/>
              <a:t> </a:t>
            </a:r>
          </a:p>
          <a:p>
            <a:r>
              <a:rPr lang="en-US" dirty="0" smtClean="0"/>
              <a:t>“ALL </a:t>
            </a:r>
            <a:r>
              <a:rPr lang="en-US" dirty="0"/>
              <a:t>AMERICA rejoices in this successful flight of Astronaut Shepard. This is an historic milestone in our own exploration into space. </a:t>
            </a:r>
            <a:r>
              <a:rPr lang="en-US" i="1" dirty="0"/>
              <a:t>But America still needs to work with the utmost speed and vigor in the further development of our space program. </a:t>
            </a:r>
            <a:r>
              <a:rPr lang="en-US" dirty="0"/>
              <a:t>Today's flight should provide incentive to everyone in our nation concerned with this program to redouble their efforts in this vital field. </a:t>
            </a:r>
            <a:r>
              <a:rPr lang="en-US" i="1" dirty="0"/>
              <a:t>Important scientific material has been </a:t>
            </a:r>
            <a:r>
              <a:rPr lang="en-US" i="1" dirty="0" smtClean="0"/>
              <a:t>obtained </a:t>
            </a:r>
            <a:r>
              <a:rPr lang="en-US" i="1" dirty="0"/>
              <a:t>during this flight and this will be made available to the world's scientific community.  </a:t>
            </a:r>
            <a:r>
              <a:rPr lang="en-US" dirty="0"/>
              <a:t>     We extend special congratulations to Astronaut Shepard and best wishes to his family who lived through this most difficult time with him. Our thanks also go to the other Astronauts who worked so hard as a team in this project</a:t>
            </a:r>
            <a:r>
              <a:rPr lang="en-US" dirty="0" smtClean="0"/>
              <a:t>.”</a:t>
            </a:r>
          </a:p>
          <a:p>
            <a:r>
              <a:rPr lang="en-US" dirty="0" smtClean="0"/>
              <a:t>There are two parts of this statement that are pertinent to America’s involvement in the Space Race. First is the sentence about the need to continue and further the advancement of America’s space program. The second is the global impact of this event, especially on the USSR.</a:t>
            </a:r>
            <a:endParaRPr lang="en-US" dirty="0"/>
          </a:p>
        </p:txBody>
      </p:sp>
    </p:spTree>
    <p:extLst>
      <p:ext uri="{BB962C8B-B14F-4D97-AF65-F5344CB8AC3E}">
        <p14:creationId xmlns:p14="http://schemas.microsoft.com/office/powerpoint/2010/main" val="3160808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Google </a:t>
            </a:r>
            <a:r>
              <a:rPr lang="en-US" dirty="0" err="1" smtClean="0"/>
              <a:t>Ngram</a:t>
            </a:r>
            <a:endParaRPr lang="en-US" dirty="0" smtClean="0"/>
          </a:p>
          <a:p>
            <a:r>
              <a:rPr lang="en-US" dirty="0" err="1" smtClean="0"/>
              <a:t>Timetoast</a:t>
            </a:r>
            <a:r>
              <a:rPr lang="en-US" dirty="0" smtClean="0"/>
              <a:t> Tool</a:t>
            </a:r>
          </a:p>
          <a:p>
            <a:pPr lvl="1"/>
            <a:r>
              <a:rPr lang="en-US" dirty="0" smtClean="0"/>
              <a:t>http://</a:t>
            </a:r>
            <a:r>
              <a:rPr lang="en-US" dirty="0" err="1" smtClean="0"/>
              <a:t>timetoast.com</a:t>
            </a:r>
            <a:r>
              <a:rPr lang="en-US" dirty="0" smtClean="0"/>
              <a:t>/</a:t>
            </a:r>
          </a:p>
          <a:p>
            <a:r>
              <a:rPr lang="en-US" dirty="0" smtClean="0"/>
              <a:t>John F. Kennedy’s Public Papers</a:t>
            </a:r>
          </a:p>
          <a:p>
            <a:pPr lvl="1"/>
            <a:r>
              <a:rPr lang="en-US" dirty="0"/>
              <a:t>General link: http://</a:t>
            </a:r>
            <a:r>
              <a:rPr lang="en-US" dirty="0" err="1"/>
              <a:t>www.jfklink.com</a:t>
            </a:r>
            <a:r>
              <a:rPr lang="en-US" dirty="0"/>
              <a:t>/speeches/</a:t>
            </a:r>
            <a:r>
              <a:rPr lang="en-US" dirty="0" err="1"/>
              <a:t>jfk</a:t>
            </a:r>
            <a:r>
              <a:rPr lang="en-US" dirty="0"/>
              <a:t>/</a:t>
            </a:r>
            <a:r>
              <a:rPr lang="en-US" dirty="0" err="1"/>
              <a:t>publicpapers</a:t>
            </a:r>
            <a:r>
              <a:rPr lang="en-US" dirty="0"/>
              <a:t>/1961/jfk_contents_papers1961.</a:t>
            </a:r>
            <a:r>
              <a:rPr lang="en-US" dirty="0" smtClean="0"/>
              <a:t>html</a:t>
            </a:r>
            <a:r>
              <a:rPr lang="en-US" dirty="0"/>
              <a:t/>
            </a:r>
            <a:br>
              <a:rPr lang="en-US" dirty="0"/>
            </a:br>
            <a:r>
              <a:rPr lang="en-US" dirty="0" smtClean="0"/>
              <a:t>Statement 1</a:t>
            </a:r>
            <a:r>
              <a:rPr lang="en-US" dirty="0"/>
              <a:t>: http://</a:t>
            </a:r>
            <a:r>
              <a:rPr lang="en-US" dirty="0" err="1"/>
              <a:t>www.jfklink.com</a:t>
            </a:r>
            <a:r>
              <a:rPr lang="en-US" dirty="0"/>
              <a:t>/speeches/</a:t>
            </a:r>
            <a:r>
              <a:rPr lang="en-US" dirty="0" err="1"/>
              <a:t>jfk</a:t>
            </a:r>
            <a:r>
              <a:rPr lang="en-US" dirty="0"/>
              <a:t>/</a:t>
            </a:r>
            <a:r>
              <a:rPr lang="en-US" dirty="0" err="1"/>
              <a:t>publicpapers</a:t>
            </a:r>
            <a:r>
              <a:rPr lang="en-US" dirty="0"/>
              <a:t>/1961/jfk117_61.</a:t>
            </a:r>
            <a:r>
              <a:rPr lang="en-US" dirty="0" smtClean="0"/>
              <a:t>html</a:t>
            </a:r>
            <a:r>
              <a:rPr lang="en-US" dirty="0"/>
              <a:t/>
            </a:r>
            <a:br>
              <a:rPr lang="en-US" dirty="0"/>
            </a:br>
            <a:r>
              <a:rPr lang="en-US" dirty="0" smtClean="0"/>
              <a:t>Statement 2</a:t>
            </a:r>
            <a:r>
              <a:rPr lang="en-US" dirty="0"/>
              <a:t>: http://</a:t>
            </a:r>
            <a:r>
              <a:rPr lang="en-US" dirty="0" err="1"/>
              <a:t>www.jfklink.com</a:t>
            </a:r>
            <a:r>
              <a:rPr lang="en-US" dirty="0"/>
              <a:t>/speeches/</a:t>
            </a:r>
            <a:r>
              <a:rPr lang="en-US" dirty="0" err="1"/>
              <a:t>jfk</a:t>
            </a:r>
            <a:r>
              <a:rPr lang="en-US" dirty="0"/>
              <a:t>/</a:t>
            </a:r>
            <a:r>
              <a:rPr lang="en-US" dirty="0" err="1"/>
              <a:t>publicpapers</a:t>
            </a:r>
            <a:r>
              <a:rPr lang="en-US" dirty="0"/>
              <a:t>/1961/jfk170_61.</a:t>
            </a:r>
            <a:r>
              <a:rPr lang="en-US" dirty="0" smtClean="0"/>
              <a:t>html</a:t>
            </a:r>
            <a:r>
              <a:rPr lang="en-US" dirty="0"/>
              <a:t/>
            </a:r>
            <a:br>
              <a:rPr lang="en-US" dirty="0"/>
            </a:br>
            <a:r>
              <a:rPr lang="en-US" dirty="0" smtClean="0"/>
              <a:t>Address to Congress: </a:t>
            </a:r>
            <a:r>
              <a:rPr lang="en-US" dirty="0"/>
              <a:t>http://</a:t>
            </a:r>
            <a:r>
              <a:rPr lang="en-US" dirty="0" err="1"/>
              <a:t>www.jfklink.com</a:t>
            </a:r>
            <a:r>
              <a:rPr lang="en-US" dirty="0"/>
              <a:t>/speeches/</a:t>
            </a:r>
            <a:r>
              <a:rPr lang="en-US" dirty="0" err="1"/>
              <a:t>jfk</a:t>
            </a:r>
            <a:r>
              <a:rPr lang="en-US" dirty="0"/>
              <a:t>/</a:t>
            </a:r>
            <a:r>
              <a:rPr lang="en-US" dirty="0" err="1"/>
              <a:t>publicpapers</a:t>
            </a:r>
            <a:r>
              <a:rPr lang="en-US" dirty="0"/>
              <a:t>/1961/jfk205_61.html</a:t>
            </a:r>
            <a:endParaRPr lang="en-US" dirty="0" smtClean="0"/>
          </a:p>
          <a:p>
            <a:r>
              <a:rPr lang="en-US" dirty="0" smtClean="0"/>
              <a:t>Space Race Website</a:t>
            </a:r>
          </a:p>
          <a:p>
            <a:pPr lvl="1"/>
            <a:r>
              <a:rPr lang="en-US" dirty="0"/>
              <a:t>Timeline: http://</a:t>
            </a:r>
            <a:r>
              <a:rPr lang="en-US" dirty="0" err="1"/>
              <a:t>www.thespacerace.com</a:t>
            </a:r>
            <a:r>
              <a:rPr lang="en-US" dirty="0"/>
              <a:t>/timeline/</a:t>
            </a:r>
            <a:endParaRPr lang="en-US" dirty="0" smtClean="0"/>
          </a:p>
          <a:p>
            <a:r>
              <a:rPr lang="en-US" dirty="0" smtClean="0"/>
              <a:t>“Hidden Headquarters” Presentation by Elizabeth </a:t>
            </a:r>
            <a:r>
              <a:rPr lang="en-US" dirty="0" err="1" smtClean="0"/>
              <a:t>Suckow</a:t>
            </a:r>
            <a:endParaRPr lang="en-US" dirty="0" smtClean="0"/>
          </a:p>
          <a:p>
            <a:pPr lvl="1"/>
            <a:r>
              <a:rPr lang="en-US" dirty="0" smtClean="0"/>
              <a:t>Overlay 1</a:t>
            </a:r>
            <a:r>
              <a:rPr lang="en-US" dirty="0"/>
              <a:t>: http://</a:t>
            </a:r>
            <a:r>
              <a:rPr lang="en-US" dirty="0" err="1"/>
              <a:t>hqoperations.hq.nasa.gov</a:t>
            </a:r>
            <a:r>
              <a:rPr lang="en-US" dirty="0"/>
              <a:t>/docs/Hidden_Headquarters_March_24_2009.</a:t>
            </a:r>
            <a:r>
              <a:rPr lang="en-US" dirty="0" smtClean="0"/>
              <a:t>pdf</a:t>
            </a:r>
          </a:p>
          <a:p>
            <a:r>
              <a:rPr lang="en-US" dirty="0" smtClean="0"/>
              <a:t>NASA Website</a:t>
            </a:r>
          </a:p>
          <a:p>
            <a:pPr lvl="1"/>
            <a:r>
              <a:rPr lang="en-US" dirty="0"/>
              <a:t>Overlay 2: http://</a:t>
            </a:r>
            <a:r>
              <a:rPr lang="en-US" dirty="0" err="1"/>
              <a:t>www.nasa.gov</a:t>
            </a:r>
            <a:r>
              <a:rPr lang="en-US" dirty="0"/>
              <a:t>/centers/</a:t>
            </a:r>
            <a:r>
              <a:rPr lang="en-US" dirty="0" err="1"/>
              <a:t>hq</a:t>
            </a:r>
            <a:r>
              <a:rPr lang="en-US" dirty="0"/>
              <a:t>/about/</a:t>
            </a:r>
            <a:r>
              <a:rPr lang="en-US" dirty="0" err="1" smtClean="0"/>
              <a:t>map.html</a:t>
            </a:r>
            <a:endParaRPr lang="en-US" dirty="0" smtClean="0"/>
          </a:p>
        </p:txBody>
      </p:sp>
    </p:spTree>
    <p:extLst>
      <p:ext uri="{BB962C8B-B14F-4D97-AF65-F5344CB8AC3E}">
        <p14:creationId xmlns:p14="http://schemas.microsoft.com/office/powerpoint/2010/main" val="2974794616"/>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102</TotalTime>
  <Words>1248</Words>
  <Application>Microsoft Macintosh PowerPoint</Application>
  <PresentationFormat>On-screen Show (4:3)</PresentationFormat>
  <Paragraphs>52</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Folio</vt:lpstr>
      <vt:lpstr>The United States During The Space Race</vt:lpstr>
      <vt:lpstr>Map Overlay 1</vt:lpstr>
      <vt:lpstr>Map Overlay 2</vt:lpstr>
      <vt:lpstr>Timeline of Space Race</vt:lpstr>
      <vt:lpstr>Google Ngram Visualization</vt:lpstr>
      <vt:lpstr>Wordle</vt:lpstr>
      <vt:lpstr>Textual Analysis:  Statement 1</vt:lpstr>
      <vt:lpstr>Textual Analysis:  Statement 2</vt:lpstr>
      <vt:lpstr>Sources</vt:lpstr>
    </vt:vector>
  </TitlesOfParts>
  <Company>George Mason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States During The Space Race</dc:title>
  <dc:creator>Kamna Talwar</dc:creator>
  <cp:lastModifiedBy>Kamna Talwar</cp:lastModifiedBy>
  <cp:revision>12</cp:revision>
  <dcterms:created xsi:type="dcterms:W3CDTF">2012-12-14T09:44:07Z</dcterms:created>
  <dcterms:modified xsi:type="dcterms:W3CDTF">2012-12-14T11:26:25Z</dcterms:modified>
</cp:coreProperties>
</file>